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Nunito"/>
      <p:regular r:id="rId45"/>
      <p:bold r:id="rId46"/>
      <p:italic r:id="rId47"/>
      <p:boldItalic r:id="rId48"/>
    </p:embeddedFont>
    <p:embeddedFont>
      <p:font typeface="Maven Pro"/>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1f439f20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1f439f20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1f439f20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1f439f20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1f439f20b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1f439f20b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1f439f20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1f439f20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1f439f20b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1f439f20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1f439f20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1f439f20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1f439f20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1f439f20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1f439f20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1f439f20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95c782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95c782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1f439f20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1f439f20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1f439f20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1f439f20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958344a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958344a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958344a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958344a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958344a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958344a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1f439f20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1f439f20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958344a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958344a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958344a0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958344a0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8958344a0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958344a0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958344a0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58344a0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1f439f20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1f439f20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81f439f20b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1f439f20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1f439f20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1f439f20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81f439f20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1f439f20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8958344a0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958344a0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958344a0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958344a0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895c7827f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95c7827f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895c7827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95c7827f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95c7827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95c7827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1f439f20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1f439f20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1f439f20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1f439f20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1f439f20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1f439f20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1f439f20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1f439f20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1f439f20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1f439f20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1f439f20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1f439f20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57225" y="243875"/>
            <a:ext cx="8520600" cy="8430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rPr lang="en" u="sng"/>
              <a:t>Self Balancing Tree </a:t>
            </a:r>
            <a:endParaRPr u="sng"/>
          </a:p>
        </p:txBody>
      </p:sp>
      <p:sp>
        <p:nvSpPr>
          <p:cNvPr id="278" name="Google Shape;278;p13"/>
          <p:cNvSpPr txBox="1"/>
          <p:nvPr>
            <p:ph idx="1" type="subTitle"/>
          </p:nvPr>
        </p:nvSpPr>
        <p:spPr>
          <a:xfrm>
            <a:off x="311700" y="3395300"/>
            <a:ext cx="85206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highlight>
                  <a:schemeClr val="lt1"/>
                </a:highlight>
              </a:rPr>
              <a:t>Presented By:</a:t>
            </a:r>
            <a:endParaRPr sz="2000">
              <a:solidFill>
                <a:srgbClr val="000000"/>
              </a:solidFill>
              <a:highlight>
                <a:schemeClr val="lt1"/>
              </a:highlight>
            </a:endParaRPr>
          </a:p>
          <a:p>
            <a:pPr indent="0" lvl="0" marL="0" rtl="0" algn="l">
              <a:spcBef>
                <a:spcPts val="0"/>
              </a:spcBef>
              <a:spcAft>
                <a:spcPts val="0"/>
              </a:spcAft>
              <a:buNone/>
            </a:pPr>
            <a:r>
              <a:t/>
            </a:r>
            <a:endParaRPr sz="2000">
              <a:solidFill>
                <a:srgbClr val="000000"/>
              </a:solidFill>
              <a:highlight>
                <a:schemeClr val="lt1"/>
              </a:highlight>
            </a:endParaRPr>
          </a:p>
          <a:p>
            <a:pPr indent="457200" lvl="0" marL="457200" rtl="0" algn="l">
              <a:spcBef>
                <a:spcPts val="0"/>
              </a:spcBef>
              <a:spcAft>
                <a:spcPts val="0"/>
              </a:spcAft>
              <a:buNone/>
            </a:pPr>
            <a:r>
              <a:rPr lang="en" sz="2000">
                <a:solidFill>
                  <a:srgbClr val="000000"/>
                </a:solidFill>
                <a:highlight>
                  <a:schemeClr val="lt1"/>
                </a:highlight>
              </a:rPr>
              <a:t>Samarth Agarwal</a:t>
            </a:r>
            <a:endParaRPr sz="2000">
              <a:solidFill>
                <a:srgbClr val="000000"/>
              </a:solidFill>
              <a:highlight>
                <a:schemeClr val="lt1"/>
              </a:highlight>
            </a:endParaRPr>
          </a:p>
          <a:p>
            <a:pPr indent="457200" lvl="0" marL="457200" rtl="0" algn="l">
              <a:spcBef>
                <a:spcPts val="0"/>
              </a:spcBef>
              <a:spcAft>
                <a:spcPts val="0"/>
              </a:spcAft>
              <a:buNone/>
            </a:pPr>
            <a:r>
              <a:rPr lang="en" sz="2000">
                <a:solidFill>
                  <a:srgbClr val="000000"/>
                </a:solidFill>
                <a:highlight>
                  <a:schemeClr val="lt1"/>
                </a:highlight>
              </a:rPr>
              <a:t>Mohit Bharti</a:t>
            </a:r>
            <a:endParaRPr sz="2000">
              <a:solidFill>
                <a:srgbClr val="000000"/>
              </a:solidFill>
              <a:highlight>
                <a:schemeClr val="lt1"/>
              </a:highlight>
            </a:endParaRPr>
          </a:p>
          <a:p>
            <a:pPr indent="457200" lvl="0" marL="457200" rtl="0" algn="l">
              <a:spcBef>
                <a:spcPts val="0"/>
              </a:spcBef>
              <a:spcAft>
                <a:spcPts val="0"/>
              </a:spcAft>
              <a:buNone/>
            </a:pPr>
            <a:r>
              <a:rPr lang="en" sz="2000">
                <a:solidFill>
                  <a:srgbClr val="000000"/>
                </a:solidFill>
                <a:highlight>
                  <a:schemeClr val="lt1"/>
                </a:highlight>
              </a:rPr>
              <a:t>Mohit Soni</a:t>
            </a:r>
            <a:endParaRPr sz="2000">
              <a:solidFill>
                <a:srgbClr val="000000"/>
              </a:solidFill>
              <a:highlight>
                <a:schemeClr val="lt1"/>
              </a:highlight>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3497925" y="1254675"/>
            <a:ext cx="2393075" cy="197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1303800" y="598575"/>
            <a:ext cx="70305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Insertion in AVL Tree</a:t>
            </a:r>
            <a:endParaRPr sz="3000" u="sng"/>
          </a:p>
        </p:txBody>
      </p:sp>
      <p:sp>
        <p:nvSpPr>
          <p:cNvPr id="332" name="Google Shape;332;p22"/>
          <p:cNvSpPr txBox="1"/>
          <p:nvPr>
            <p:ph idx="1" type="body"/>
          </p:nvPr>
        </p:nvSpPr>
        <p:spPr>
          <a:xfrm>
            <a:off x="1303800" y="1792425"/>
            <a:ext cx="7030500" cy="29814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800"/>
              </a:spcBef>
              <a:spcAft>
                <a:spcPts val="0"/>
              </a:spcAft>
              <a:buClr>
                <a:srgbClr val="000000"/>
              </a:buClr>
              <a:buSzPts val="2000"/>
              <a:buFont typeface="Arial"/>
              <a:buChar char="●"/>
            </a:pPr>
            <a:r>
              <a:rPr lang="en" sz="2000">
                <a:solidFill>
                  <a:srgbClr val="000000"/>
                </a:solidFill>
                <a:latin typeface="Arial"/>
                <a:ea typeface="Arial"/>
                <a:cs typeface="Arial"/>
                <a:sym typeface="Arial"/>
              </a:rPr>
              <a:t>Insertion of a key into an AVL tree  proceeds in the same way as that of a BST.</a:t>
            </a:r>
            <a:endParaRPr sz="2000">
              <a:solidFill>
                <a:srgbClr val="000000"/>
              </a:solidFill>
              <a:latin typeface="Arial"/>
              <a:ea typeface="Arial"/>
              <a:cs typeface="Arial"/>
              <a:sym typeface="Arial"/>
            </a:endParaRPr>
          </a:p>
          <a:p>
            <a:pPr indent="0" lvl="0" marL="457200" rtl="0" algn="just">
              <a:lnSpc>
                <a:spcPct val="115000"/>
              </a:lnSpc>
              <a:spcBef>
                <a:spcPts val="800"/>
              </a:spcBef>
              <a:spcAft>
                <a:spcPts val="0"/>
              </a:spcAft>
              <a:buNone/>
            </a:pPr>
            <a:r>
              <a:t/>
            </a:r>
            <a:endParaRPr sz="2000">
              <a:solidFill>
                <a:srgbClr val="000000"/>
              </a:solidFill>
              <a:latin typeface="Arial"/>
              <a:ea typeface="Arial"/>
              <a:cs typeface="Arial"/>
              <a:sym typeface="Arial"/>
            </a:endParaRPr>
          </a:p>
          <a:p>
            <a:pPr indent="-355600" lvl="0" marL="457200" rtl="0" algn="just">
              <a:lnSpc>
                <a:spcPct val="115000"/>
              </a:lnSpc>
              <a:spcBef>
                <a:spcPts val="800"/>
              </a:spcBef>
              <a:spcAft>
                <a:spcPts val="0"/>
              </a:spcAft>
              <a:buClr>
                <a:srgbClr val="000000"/>
              </a:buClr>
              <a:buSzPts val="2000"/>
              <a:buFont typeface="Arial"/>
              <a:buChar char="●"/>
            </a:pPr>
            <a:r>
              <a:rPr lang="en" sz="2000">
                <a:solidFill>
                  <a:srgbClr val="000000"/>
                </a:solidFill>
                <a:latin typeface="Arial"/>
                <a:ea typeface="Arial"/>
                <a:cs typeface="Arial"/>
                <a:sym typeface="Arial"/>
              </a:rPr>
              <a:t>However, if while inserting a key, the BF of any node falls out of the permissible limit (i.e. 0, 1 or -1), then we need to apply rotations to make the tree height-balanced.</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3"/>
          <p:cNvSpPr txBox="1"/>
          <p:nvPr>
            <p:ph type="title"/>
          </p:nvPr>
        </p:nvSpPr>
        <p:spPr>
          <a:xfrm>
            <a:off x="1303800" y="598575"/>
            <a:ext cx="7423200" cy="72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u="sng">
                <a:solidFill>
                  <a:srgbClr val="000000"/>
                </a:solidFill>
                <a:latin typeface="Arial"/>
                <a:ea typeface="Arial"/>
                <a:cs typeface="Arial"/>
                <a:sym typeface="Arial"/>
              </a:rPr>
              <a:t>What are the d</a:t>
            </a:r>
            <a:r>
              <a:rPr lang="en" sz="3000" u="sng">
                <a:solidFill>
                  <a:srgbClr val="000000"/>
                </a:solidFill>
                <a:latin typeface="Arial"/>
                <a:ea typeface="Arial"/>
                <a:cs typeface="Arial"/>
                <a:sym typeface="Arial"/>
              </a:rPr>
              <a:t>ifferent types of rotation</a:t>
            </a:r>
            <a:r>
              <a:rPr lang="en" sz="3000" u="sng">
                <a:solidFill>
                  <a:srgbClr val="000000"/>
                </a:solidFill>
                <a:latin typeface="Arial"/>
                <a:ea typeface="Arial"/>
                <a:cs typeface="Arial"/>
                <a:sym typeface="Arial"/>
              </a:rPr>
              <a:t>?</a:t>
            </a:r>
            <a:endParaRPr sz="3000" u="sng">
              <a:solidFill>
                <a:srgbClr val="000000"/>
              </a:solidFill>
              <a:latin typeface="Arial"/>
              <a:ea typeface="Arial"/>
              <a:cs typeface="Arial"/>
              <a:sym typeface="Arial"/>
            </a:endParaRPr>
          </a:p>
          <a:p>
            <a:pPr indent="0" lvl="0" marL="0" rtl="0" algn="l">
              <a:spcBef>
                <a:spcPts val="0"/>
              </a:spcBef>
              <a:spcAft>
                <a:spcPts val="0"/>
              </a:spcAft>
              <a:buNone/>
            </a:pPr>
            <a:r>
              <a:t/>
            </a:r>
            <a:endParaRPr sz="3000" u="sng"/>
          </a:p>
        </p:txBody>
      </p:sp>
      <p:sp>
        <p:nvSpPr>
          <p:cNvPr id="338" name="Google Shape;338;p23"/>
          <p:cNvSpPr txBox="1"/>
          <p:nvPr>
            <p:ph idx="1" type="body"/>
          </p:nvPr>
        </p:nvSpPr>
        <p:spPr>
          <a:xfrm>
            <a:off x="1303800" y="1576200"/>
            <a:ext cx="7218300" cy="3297600"/>
          </a:xfrm>
          <a:prstGeom prst="rect">
            <a:avLst/>
          </a:prstGeom>
        </p:spPr>
        <p:txBody>
          <a:bodyPr anchorCtr="0" anchor="t" bIns="91425" lIns="91425" spcFirstLastPara="1" rIns="91425" wrap="square" tIns="91425">
            <a:noAutofit/>
          </a:bodyPr>
          <a:lstStyle/>
          <a:p>
            <a:pPr indent="0" lvl="0" marL="0" rtl="0" algn="just">
              <a:lnSpc>
                <a:spcPct val="115000"/>
              </a:lnSpc>
              <a:spcBef>
                <a:spcPts val="8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LL:</a:t>
            </a:r>
            <a:r>
              <a:rPr lang="en" sz="2000">
                <a:solidFill>
                  <a:srgbClr val="000000"/>
                </a:solidFill>
                <a:latin typeface="Arial"/>
                <a:ea typeface="Arial"/>
                <a:cs typeface="Arial"/>
                <a:sym typeface="Arial"/>
              </a:rPr>
              <a:t> The inserted node X is in the left sub-tree of the left sub-tree of the node A.</a:t>
            </a:r>
            <a:endParaRPr sz="2000">
              <a:solidFill>
                <a:srgbClr val="000000"/>
              </a:solidFill>
              <a:latin typeface="Arial"/>
              <a:ea typeface="Arial"/>
              <a:cs typeface="Arial"/>
              <a:sym typeface="Arial"/>
            </a:endParaRPr>
          </a:p>
          <a:p>
            <a:pPr indent="0" lvl="0" marL="0" rtl="0" algn="just">
              <a:lnSpc>
                <a:spcPct val="115000"/>
              </a:lnSpc>
              <a:spcBef>
                <a:spcPts val="7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RR:</a:t>
            </a:r>
            <a:r>
              <a:rPr lang="en" sz="2000">
                <a:solidFill>
                  <a:srgbClr val="000000"/>
                </a:solidFill>
                <a:latin typeface="Arial"/>
                <a:ea typeface="Arial"/>
                <a:cs typeface="Arial"/>
                <a:sym typeface="Arial"/>
              </a:rPr>
              <a:t> The inserted node X is in the right sub-tree of the right sub-tree of the node A.</a:t>
            </a:r>
            <a:endParaRPr sz="2000">
              <a:solidFill>
                <a:srgbClr val="000000"/>
              </a:solidFill>
              <a:latin typeface="Arial"/>
              <a:ea typeface="Arial"/>
              <a:cs typeface="Arial"/>
              <a:sym typeface="Arial"/>
            </a:endParaRPr>
          </a:p>
          <a:p>
            <a:pPr indent="0" lvl="0" marL="0" rtl="0" algn="just">
              <a:lnSpc>
                <a:spcPct val="115000"/>
              </a:lnSpc>
              <a:spcBef>
                <a:spcPts val="7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LR:</a:t>
            </a:r>
            <a:r>
              <a:rPr lang="en" sz="2000">
                <a:solidFill>
                  <a:srgbClr val="000000"/>
                </a:solidFill>
                <a:latin typeface="Arial"/>
                <a:ea typeface="Arial"/>
                <a:cs typeface="Arial"/>
                <a:sym typeface="Arial"/>
              </a:rPr>
              <a:t> The inserted node X is in the right sub-tree of the left sub-tree of the node A.</a:t>
            </a:r>
            <a:endParaRPr sz="2000">
              <a:solidFill>
                <a:srgbClr val="000000"/>
              </a:solidFill>
              <a:latin typeface="Arial"/>
              <a:ea typeface="Arial"/>
              <a:cs typeface="Arial"/>
              <a:sym typeface="Arial"/>
            </a:endParaRPr>
          </a:p>
          <a:p>
            <a:pPr indent="0" lvl="0" marL="0" rtl="0" algn="just">
              <a:lnSpc>
                <a:spcPct val="115000"/>
              </a:lnSpc>
              <a:spcBef>
                <a:spcPts val="7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RL:</a:t>
            </a:r>
            <a:r>
              <a:rPr lang="en" sz="2000">
                <a:solidFill>
                  <a:srgbClr val="000000"/>
                </a:solidFill>
                <a:latin typeface="Arial"/>
                <a:ea typeface="Arial"/>
                <a:cs typeface="Arial"/>
                <a:sym typeface="Arial"/>
              </a:rPr>
              <a:t> The inserted node X is in the left sub-tree of the right sub-tree of the node A.</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3172350" y="187900"/>
            <a:ext cx="27993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rgbClr val="000000"/>
                </a:solidFill>
                <a:latin typeface="Arial"/>
                <a:ea typeface="Arial"/>
                <a:cs typeface="Arial"/>
                <a:sym typeface="Arial"/>
              </a:rPr>
              <a:t>LL Rotation</a:t>
            </a:r>
            <a:endParaRPr sz="3000" u="sng"/>
          </a:p>
        </p:txBody>
      </p:sp>
      <p:pic>
        <p:nvPicPr>
          <p:cNvPr id="344" name="Google Shape;344;p24"/>
          <p:cNvPicPr preferRelativeResize="0"/>
          <p:nvPr/>
        </p:nvPicPr>
        <p:blipFill>
          <a:blip r:embed="rId3">
            <a:alphaModFix/>
          </a:blip>
          <a:stretch>
            <a:fillRect/>
          </a:stretch>
        </p:blipFill>
        <p:spPr>
          <a:xfrm>
            <a:off x="419975" y="778064"/>
            <a:ext cx="8454899" cy="41447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5"/>
          <p:cNvSpPr txBox="1"/>
          <p:nvPr>
            <p:ph type="title"/>
          </p:nvPr>
        </p:nvSpPr>
        <p:spPr>
          <a:xfrm>
            <a:off x="3773125" y="63750"/>
            <a:ext cx="24957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RR Rotation</a:t>
            </a:r>
            <a:endParaRPr sz="3000" u="sng"/>
          </a:p>
        </p:txBody>
      </p:sp>
      <p:pic>
        <p:nvPicPr>
          <p:cNvPr id="350" name="Google Shape;350;p25"/>
          <p:cNvPicPr preferRelativeResize="0"/>
          <p:nvPr/>
        </p:nvPicPr>
        <p:blipFill>
          <a:blip r:embed="rId3">
            <a:alphaModFix/>
          </a:blip>
          <a:stretch>
            <a:fillRect/>
          </a:stretch>
        </p:blipFill>
        <p:spPr>
          <a:xfrm>
            <a:off x="233513" y="756925"/>
            <a:ext cx="8676976" cy="422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6"/>
          <p:cNvSpPr txBox="1"/>
          <p:nvPr>
            <p:ph type="title"/>
          </p:nvPr>
        </p:nvSpPr>
        <p:spPr>
          <a:xfrm>
            <a:off x="3750375" y="86525"/>
            <a:ext cx="2552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LR Rotation</a:t>
            </a:r>
            <a:endParaRPr sz="3000" u="sng"/>
          </a:p>
        </p:txBody>
      </p:sp>
      <p:pic>
        <p:nvPicPr>
          <p:cNvPr id="356" name="Google Shape;356;p26"/>
          <p:cNvPicPr preferRelativeResize="0"/>
          <p:nvPr/>
        </p:nvPicPr>
        <p:blipFill>
          <a:blip r:embed="rId3">
            <a:alphaModFix/>
          </a:blip>
          <a:stretch>
            <a:fillRect/>
          </a:stretch>
        </p:blipFill>
        <p:spPr>
          <a:xfrm>
            <a:off x="279038" y="825150"/>
            <a:ext cx="8585925" cy="417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7"/>
          <p:cNvSpPr txBox="1"/>
          <p:nvPr>
            <p:ph type="title"/>
          </p:nvPr>
        </p:nvSpPr>
        <p:spPr>
          <a:xfrm>
            <a:off x="3727625" y="97900"/>
            <a:ext cx="24390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RL Rotation</a:t>
            </a:r>
            <a:endParaRPr sz="3000" u="sng"/>
          </a:p>
        </p:txBody>
      </p:sp>
      <p:pic>
        <p:nvPicPr>
          <p:cNvPr id="362" name="Google Shape;362;p27"/>
          <p:cNvPicPr preferRelativeResize="0"/>
          <p:nvPr/>
        </p:nvPicPr>
        <p:blipFill>
          <a:blip r:embed="rId3">
            <a:alphaModFix/>
          </a:blip>
          <a:stretch>
            <a:fillRect/>
          </a:stretch>
        </p:blipFill>
        <p:spPr>
          <a:xfrm>
            <a:off x="395750" y="852400"/>
            <a:ext cx="8352499" cy="4092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8"/>
          <p:cNvSpPr txBox="1"/>
          <p:nvPr>
            <p:ph type="title"/>
          </p:nvPr>
        </p:nvSpPr>
        <p:spPr>
          <a:xfrm>
            <a:off x="1303800" y="598575"/>
            <a:ext cx="21546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Analysis</a:t>
            </a:r>
            <a:endParaRPr sz="3000" u="sng"/>
          </a:p>
        </p:txBody>
      </p:sp>
      <p:sp>
        <p:nvSpPr>
          <p:cNvPr id="368" name="Google Shape;368;p28"/>
          <p:cNvSpPr txBox="1"/>
          <p:nvPr>
            <p:ph idx="1" type="body"/>
          </p:nvPr>
        </p:nvSpPr>
        <p:spPr>
          <a:xfrm>
            <a:off x="1303800" y="1451025"/>
            <a:ext cx="7030500" cy="34365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Single rotation preserves the original height:</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–The new height of the entire subtree is exactly the same as the height of the original subtree before the insertion.</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•Therefore it is enough to do rotation only at the first node, where imbalance exists,  on the path from  inserted node to root.</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•Thus the rotation takes O(1) time.</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•Hence insertion is O(logN)</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9"/>
          <p:cNvSpPr txBox="1"/>
          <p:nvPr>
            <p:ph type="title"/>
          </p:nvPr>
        </p:nvSpPr>
        <p:spPr>
          <a:xfrm>
            <a:off x="1303800" y="598575"/>
            <a:ext cx="36906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Deletion of a Node</a:t>
            </a:r>
            <a:endParaRPr sz="3000" u="sng"/>
          </a:p>
        </p:txBody>
      </p:sp>
      <p:sp>
        <p:nvSpPr>
          <p:cNvPr id="374" name="Google Shape;374;p29"/>
          <p:cNvSpPr txBox="1"/>
          <p:nvPr>
            <p:ph idx="1" type="body"/>
          </p:nvPr>
        </p:nvSpPr>
        <p:spPr>
          <a:xfrm>
            <a:off x="1303800" y="1678625"/>
            <a:ext cx="7030500" cy="2787900"/>
          </a:xfrm>
          <a:prstGeom prst="rect">
            <a:avLst/>
          </a:prstGeom>
        </p:spPr>
        <p:txBody>
          <a:bodyPr anchorCtr="0" anchor="t" bIns="91425" lIns="91425" spcFirstLastPara="1" rIns="91425" wrap="square" tIns="91425">
            <a:noAutofit/>
          </a:bodyPr>
          <a:lstStyle/>
          <a:p>
            <a:pPr indent="0" lvl="0" marL="0" rtl="0" algn="just">
              <a:lnSpc>
                <a:spcPct val="90000"/>
              </a:lnSpc>
              <a:spcBef>
                <a:spcPts val="800"/>
              </a:spcBef>
              <a:spcAft>
                <a:spcPts val="0"/>
              </a:spcAft>
              <a:buNone/>
            </a:pPr>
            <a:r>
              <a:rPr lang="en" sz="2000">
                <a:solidFill>
                  <a:srgbClr val="000000"/>
                </a:solidFill>
                <a:latin typeface="Arial"/>
                <a:ea typeface="Arial"/>
                <a:cs typeface="Arial"/>
                <a:sym typeface="Arial"/>
              </a:rPr>
              <a:t>•Deletion of a node x from an AVL tree requires the same basic ideas, including single and double rotations, that are used for insertion.</a:t>
            </a:r>
            <a:endParaRPr sz="2000">
              <a:solidFill>
                <a:srgbClr val="000000"/>
              </a:solidFill>
              <a:latin typeface="Arial"/>
              <a:ea typeface="Arial"/>
              <a:cs typeface="Arial"/>
              <a:sym typeface="Arial"/>
            </a:endParaRPr>
          </a:p>
          <a:p>
            <a:pPr indent="0" lvl="0" marL="0" rtl="0" algn="just">
              <a:lnSpc>
                <a:spcPct val="90000"/>
              </a:lnSpc>
              <a:spcBef>
                <a:spcPts val="800"/>
              </a:spcBef>
              <a:spcAft>
                <a:spcPts val="0"/>
              </a:spcAft>
              <a:buNone/>
            </a:pPr>
            <a:r>
              <a:rPr lang="en" sz="2000">
                <a:solidFill>
                  <a:srgbClr val="000000"/>
                </a:solidFill>
                <a:latin typeface="Arial"/>
                <a:ea typeface="Arial"/>
                <a:cs typeface="Arial"/>
                <a:sym typeface="Arial"/>
              </a:rPr>
              <a:t>•With each node of the AVL tree is associated a </a:t>
            </a:r>
            <a:r>
              <a:rPr b="1" i="1" lang="en" sz="2000">
                <a:solidFill>
                  <a:srgbClr val="000000"/>
                </a:solidFill>
                <a:latin typeface="Arial"/>
                <a:ea typeface="Arial"/>
                <a:cs typeface="Arial"/>
                <a:sym typeface="Arial"/>
              </a:rPr>
              <a:t>balance factor</a:t>
            </a:r>
            <a:r>
              <a:rPr lang="en" sz="2000">
                <a:solidFill>
                  <a:srgbClr val="000000"/>
                </a:solidFill>
                <a:latin typeface="Arial"/>
                <a:ea typeface="Arial"/>
                <a:cs typeface="Arial"/>
                <a:sym typeface="Arial"/>
              </a:rPr>
              <a:t> that is left high, equal or right high according, respectively, as the left subtree has height greater than, equal to, or less than that of the right subtree.</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0"/>
          <p:cNvSpPr txBox="1"/>
          <p:nvPr>
            <p:ph idx="1" type="body"/>
          </p:nvPr>
        </p:nvSpPr>
        <p:spPr>
          <a:xfrm>
            <a:off x="863775" y="1990050"/>
            <a:ext cx="2571600" cy="132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300" u="sng">
                <a:solidFill>
                  <a:srgbClr val="FF0000"/>
                </a:solidFill>
                <a:latin typeface="Maven Pro"/>
                <a:ea typeface="Maven Pro"/>
                <a:cs typeface="Maven Pro"/>
                <a:sym typeface="Maven Pro"/>
              </a:rPr>
              <a:t>Red</a:t>
            </a:r>
            <a:r>
              <a:rPr b="1" lang="en" sz="3300" u="sng">
                <a:solidFill>
                  <a:srgbClr val="000000"/>
                </a:solidFill>
                <a:latin typeface="Maven Pro"/>
                <a:ea typeface="Maven Pro"/>
                <a:cs typeface="Maven Pro"/>
                <a:sym typeface="Maven Pro"/>
              </a:rPr>
              <a:t>-Black Tree</a:t>
            </a:r>
            <a:endParaRPr sz="1800" u="sng"/>
          </a:p>
        </p:txBody>
      </p:sp>
      <p:pic>
        <p:nvPicPr>
          <p:cNvPr id="380" name="Google Shape;380;p30"/>
          <p:cNvPicPr preferRelativeResize="0"/>
          <p:nvPr/>
        </p:nvPicPr>
        <p:blipFill>
          <a:blip r:embed="rId3">
            <a:alphaModFix/>
          </a:blip>
          <a:stretch>
            <a:fillRect/>
          </a:stretch>
        </p:blipFill>
        <p:spPr>
          <a:xfrm>
            <a:off x="4202250" y="815188"/>
            <a:ext cx="3476376" cy="367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1291400" y="6932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Red</a:t>
            </a:r>
            <a:r>
              <a:rPr lang="en">
                <a:solidFill>
                  <a:srgbClr val="000000"/>
                </a:solidFill>
              </a:rPr>
              <a:t>-Black Tree</a:t>
            </a:r>
            <a:endParaRPr>
              <a:solidFill>
                <a:srgbClr val="000000"/>
              </a:solidFill>
            </a:endParaRPr>
          </a:p>
        </p:txBody>
      </p:sp>
      <p:sp>
        <p:nvSpPr>
          <p:cNvPr id="386" name="Google Shape;386;p31"/>
          <p:cNvSpPr txBox="1"/>
          <p:nvPr>
            <p:ph idx="1" type="body"/>
          </p:nvPr>
        </p:nvSpPr>
        <p:spPr>
          <a:xfrm>
            <a:off x="349450" y="1692575"/>
            <a:ext cx="7030500" cy="31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Arial"/>
                <a:ea typeface="Arial"/>
                <a:cs typeface="Arial"/>
                <a:sym typeface="Arial"/>
              </a:rPr>
              <a:t>Red-Black Tree is a self-balancing Binary Search Tree (BST) where every node follows following rules.</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1600"/>
              </a:spcBef>
              <a:spcAft>
                <a:spcPts val="0"/>
              </a:spcAft>
              <a:buNone/>
            </a:pPr>
            <a:r>
              <a:rPr b="1" lang="en" sz="1400">
                <a:solidFill>
                  <a:srgbClr val="000000"/>
                </a:solidFill>
                <a:highlight>
                  <a:srgbClr val="FFFFFF"/>
                </a:highlight>
                <a:latin typeface="Arial"/>
                <a:ea typeface="Arial"/>
                <a:cs typeface="Arial"/>
                <a:sym typeface="Arial"/>
              </a:rPr>
              <a:t>1) </a:t>
            </a:r>
            <a:r>
              <a:rPr lang="en" sz="1400">
                <a:solidFill>
                  <a:srgbClr val="000000"/>
                </a:solidFill>
                <a:highlight>
                  <a:srgbClr val="FFFFFF"/>
                </a:highlight>
                <a:latin typeface="Arial"/>
                <a:ea typeface="Arial"/>
                <a:cs typeface="Arial"/>
                <a:sym typeface="Arial"/>
              </a:rPr>
              <a:t>Every node has a color either red or black.</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800"/>
              </a:spcBef>
              <a:spcAft>
                <a:spcPts val="0"/>
              </a:spcAft>
              <a:buNone/>
            </a:pPr>
            <a:r>
              <a:rPr b="1" lang="en" sz="1400">
                <a:solidFill>
                  <a:srgbClr val="000000"/>
                </a:solidFill>
                <a:highlight>
                  <a:srgbClr val="FFFFFF"/>
                </a:highlight>
                <a:latin typeface="Arial"/>
                <a:ea typeface="Arial"/>
                <a:cs typeface="Arial"/>
                <a:sym typeface="Arial"/>
              </a:rPr>
              <a:t>2) </a:t>
            </a:r>
            <a:r>
              <a:rPr lang="en" sz="1400">
                <a:solidFill>
                  <a:srgbClr val="000000"/>
                </a:solidFill>
                <a:highlight>
                  <a:srgbClr val="FFFFFF"/>
                </a:highlight>
                <a:latin typeface="Arial"/>
                <a:ea typeface="Arial"/>
                <a:cs typeface="Arial"/>
                <a:sym typeface="Arial"/>
              </a:rPr>
              <a:t>Root of tree is always black.</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800"/>
              </a:spcBef>
              <a:spcAft>
                <a:spcPts val="0"/>
              </a:spcAft>
              <a:buNone/>
            </a:pPr>
            <a:r>
              <a:rPr b="1" lang="en" sz="1400">
                <a:solidFill>
                  <a:srgbClr val="000000"/>
                </a:solidFill>
                <a:highlight>
                  <a:srgbClr val="FFFFFF"/>
                </a:highlight>
                <a:latin typeface="Arial"/>
                <a:ea typeface="Arial"/>
                <a:cs typeface="Arial"/>
                <a:sym typeface="Arial"/>
              </a:rPr>
              <a:t>3) </a:t>
            </a:r>
            <a:r>
              <a:rPr lang="en" sz="1400">
                <a:solidFill>
                  <a:srgbClr val="000000"/>
                </a:solidFill>
                <a:highlight>
                  <a:srgbClr val="FFFFFF"/>
                </a:highlight>
                <a:latin typeface="Arial"/>
                <a:ea typeface="Arial"/>
                <a:cs typeface="Arial"/>
                <a:sym typeface="Arial"/>
              </a:rPr>
              <a:t>There are no two adjacent red nodes (A red node cannot have a red parent or red child).</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800"/>
              </a:spcBef>
              <a:spcAft>
                <a:spcPts val="0"/>
              </a:spcAft>
              <a:buNone/>
            </a:pPr>
            <a:r>
              <a:rPr b="1" lang="en" sz="1400">
                <a:solidFill>
                  <a:srgbClr val="000000"/>
                </a:solidFill>
                <a:highlight>
                  <a:srgbClr val="FFFFFF"/>
                </a:highlight>
                <a:latin typeface="Arial"/>
                <a:ea typeface="Arial"/>
                <a:cs typeface="Arial"/>
                <a:sym typeface="Arial"/>
              </a:rPr>
              <a:t>4) </a:t>
            </a:r>
            <a:r>
              <a:rPr lang="en" sz="1400">
                <a:solidFill>
                  <a:srgbClr val="000000"/>
                </a:solidFill>
                <a:highlight>
                  <a:srgbClr val="FFFFFF"/>
                </a:highlight>
                <a:latin typeface="Arial"/>
                <a:ea typeface="Arial"/>
                <a:cs typeface="Arial"/>
                <a:sym typeface="Arial"/>
              </a:rPr>
              <a:t>Every path from a node (including root) to any of its descendant NULL node has the same number of black nodes.</a:t>
            </a:r>
            <a:endParaRPr sz="1400">
              <a:solidFill>
                <a:srgbClr val="000000"/>
              </a:solidFill>
              <a:highlight>
                <a:srgbClr val="FFFFFF"/>
              </a:highlight>
              <a:latin typeface="Arial"/>
              <a:ea typeface="Arial"/>
              <a:cs typeface="Arial"/>
              <a:sym typeface="Arial"/>
            </a:endParaRPr>
          </a:p>
          <a:p>
            <a:pPr indent="0" lvl="0" marL="0" rtl="0" algn="l">
              <a:spcBef>
                <a:spcPts val="800"/>
              </a:spcBef>
              <a:spcAft>
                <a:spcPts val="1600"/>
              </a:spcAft>
              <a:buNone/>
            </a:pPr>
            <a:r>
              <a:t/>
            </a:r>
            <a:endParaRPr sz="1200">
              <a:solidFill>
                <a:srgbClr val="000000"/>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Content</a:t>
            </a:r>
            <a:endParaRPr u="sng"/>
          </a:p>
        </p:txBody>
      </p:sp>
      <p:sp>
        <p:nvSpPr>
          <p:cNvPr id="285" name="Google Shape;285;p14"/>
          <p:cNvSpPr txBox="1"/>
          <p:nvPr>
            <p:ph idx="1" type="body"/>
          </p:nvPr>
        </p:nvSpPr>
        <p:spPr>
          <a:xfrm>
            <a:off x="1303800" y="2247600"/>
            <a:ext cx="7030500" cy="15816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AVL Trees</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Red &amp; Black Tree</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Real Life Implementations</a:t>
            </a:r>
            <a:endParaRPr sz="20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RedBlackTree" id="391" name="Google Shape;391;p32"/>
          <p:cNvPicPr preferRelativeResize="0"/>
          <p:nvPr/>
        </p:nvPicPr>
        <p:blipFill>
          <a:blip r:embed="rId3">
            <a:alphaModFix/>
          </a:blip>
          <a:stretch>
            <a:fillRect/>
          </a:stretch>
        </p:blipFill>
        <p:spPr>
          <a:xfrm>
            <a:off x="3482700" y="607300"/>
            <a:ext cx="3248025" cy="1676400"/>
          </a:xfrm>
          <a:prstGeom prst="rect">
            <a:avLst/>
          </a:prstGeom>
          <a:noFill/>
          <a:ln>
            <a:noFill/>
          </a:ln>
        </p:spPr>
      </p:pic>
      <p:sp>
        <p:nvSpPr>
          <p:cNvPr id="392" name="Google Shape;392;p32"/>
          <p:cNvSpPr txBox="1"/>
          <p:nvPr/>
        </p:nvSpPr>
        <p:spPr>
          <a:xfrm>
            <a:off x="371825" y="2454000"/>
            <a:ext cx="8155200" cy="19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rPr>
              <a:t>Why Red-Black Trees?</a:t>
            </a:r>
            <a:endParaRPr b="1" sz="1600">
              <a:highlight>
                <a:srgbClr val="FFFFFF"/>
              </a:highlight>
            </a:endParaRPr>
          </a:p>
          <a:p>
            <a:pPr indent="0" lvl="0" marL="0" rtl="0" algn="l">
              <a:spcBef>
                <a:spcPts val="0"/>
              </a:spcBef>
              <a:spcAft>
                <a:spcPts val="0"/>
              </a:spcAft>
              <a:buNone/>
            </a:pPr>
            <a:r>
              <a:rPr lang="en" sz="1600">
                <a:highlight>
                  <a:srgbClr val="FFFFFF"/>
                </a:highlight>
              </a:rPr>
              <a:t>Most of the BST operations (e.g., search, max, min, insert, delete.. etc) take O(h) time where h is the height of the BST. The cost of these operations may become O(n) for a skewed Binary tree. If we make sure that height of the tree remains O(Logn) after every insertion and deletion, then we can guarantee an upper bound of O(Logn) for all these operations. The height of a Red-Black tree is always O(Logn) where n is the number of nodes in the tree.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3"/>
          <p:cNvSpPr txBox="1"/>
          <p:nvPr/>
        </p:nvSpPr>
        <p:spPr>
          <a:xfrm>
            <a:off x="458575" y="433775"/>
            <a:ext cx="8452800" cy="22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rPr>
              <a:t>Comparison with AVL Tree</a:t>
            </a:r>
            <a:endParaRPr b="1" sz="1600">
              <a:solidFill>
                <a:srgbClr val="EC4E20"/>
              </a:solidFill>
              <a:highlight>
                <a:srgbClr val="FFFFFF"/>
              </a:highlight>
            </a:endParaRPr>
          </a:p>
          <a:p>
            <a:pPr indent="0" lvl="0" marL="0" rtl="0" algn="l">
              <a:spcBef>
                <a:spcPts val="0"/>
              </a:spcBef>
              <a:spcAft>
                <a:spcPts val="0"/>
              </a:spcAft>
              <a:buNone/>
            </a:pPr>
            <a:r>
              <a:rPr lang="en" sz="1600">
                <a:highlight>
                  <a:srgbClr val="FFFFFF"/>
                </a:highlight>
              </a:rPr>
              <a:t>The AVL trees are more balanced compared to Red-Black Trees, but they may cause more rotations during insertion and deletion. So if your application involves many frequent insertions and deletions, then Red Black trees should be preferred. And if the insertions and deletions are less frequent and search is a more frequent operation, then AVL tree should be preferred over Red-Black Tree.</a:t>
            </a:r>
            <a:endParaRPr sz="1800"/>
          </a:p>
        </p:txBody>
      </p:sp>
      <p:sp>
        <p:nvSpPr>
          <p:cNvPr id="398" name="Google Shape;398;p33"/>
          <p:cNvSpPr txBox="1"/>
          <p:nvPr/>
        </p:nvSpPr>
        <p:spPr>
          <a:xfrm>
            <a:off x="458575" y="2602725"/>
            <a:ext cx="8217300" cy="20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rPr>
              <a:t>How does a Red-Black Tree ensure balance?</a:t>
            </a:r>
            <a:endParaRPr b="1" sz="1600">
              <a:highlight>
                <a:srgbClr val="FFFFFF"/>
              </a:highlight>
            </a:endParaRPr>
          </a:p>
          <a:p>
            <a:pPr indent="0" lvl="0" marL="0" rtl="0" algn="l">
              <a:spcBef>
                <a:spcPts val="0"/>
              </a:spcBef>
              <a:spcAft>
                <a:spcPts val="0"/>
              </a:spcAft>
              <a:buNone/>
            </a:pPr>
            <a:r>
              <a:rPr lang="en" sz="1600">
                <a:highlight>
                  <a:srgbClr val="FFFFFF"/>
                </a:highlight>
              </a:rPr>
              <a:t>A simple example to understand balancing is, a chain of 3 nodes is not possible in the Red-Black tree. We can try any combination of colours and see all of them violate Red-Black tree property.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4"/>
          <p:cNvSpPr txBox="1"/>
          <p:nvPr/>
        </p:nvSpPr>
        <p:spPr>
          <a:xfrm>
            <a:off x="223100" y="185900"/>
            <a:ext cx="8675700" cy="45114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58000"/>
              </a:lnSpc>
              <a:spcBef>
                <a:spcPts val="0"/>
              </a:spcBef>
              <a:spcAft>
                <a:spcPts val="0"/>
              </a:spcAft>
              <a:buNone/>
            </a:pPr>
            <a:r>
              <a:t/>
            </a:r>
            <a:endParaRPr sz="1450">
              <a:highlight>
                <a:srgbClr val="E0E0E0"/>
              </a:highlight>
              <a:latin typeface="Courier New"/>
              <a:ea typeface="Courier New"/>
              <a:cs typeface="Courier New"/>
              <a:sym typeface="Courier New"/>
            </a:endParaRPr>
          </a:p>
          <a:p>
            <a:pPr indent="0" lvl="0" marL="0" rtl="0" algn="l">
              <a:spcBef>
                <a:spcPts val="800"/>
              </a:spcBef>
              <a:spcAft>
                <a:spcPts val="0"/>
              </a:spcAft>
              <a:buNone/>
            </a:pPr>
            <a:r>
              <a:t/>
            </a:r>
            <a:endParaRPr>
              <a:latin typeface="Nunito"/>
              <a:ea typeface="Nunito"/>
              <a:cs typeface="Nunito"/>
              <a:sym typeface="Nunito"/>
            </a:endParaRPr>
          </a:p>
        </p:txBody>
      </p:sp>
      <p:pic>
        <p:nvPicPr>
          <p:cNvPr id="404" name="Google Shape;404;p34"/>
          <p:cNvPicPr preferRelativeResize="0"/>
          <p:nvPr/>
        </p:nvPicPr>
        <p:blipFill>
          <a:blip r:embed="rId3">
            <a:alphaModFix/>
          </a:blip>
          <a:stretch>
            <a:fillRect/>
          </a:stretch>
        </p:blipFill>
        <p:spPr>
          <a:xfrm>
            <a:off x="1078275" y="247875"/>
            <a:ext cx="7312450" cy="4511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5"/>
          <p:cNvSpPr txBox="1"/>
          <p:nvPr>
            <p:ph type="title"/>
          </p:nvPr>
        </p:nvSpPr>
        <p:spPr>
          <a:xfrm>
            <a:off x="1303800" y="198300"/>
            <a:ext cx="70305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Insertion</a:t>
            </a:r>
            <a:endParaRPr/>
          </a:p>
        </p:txBody>
      </p:sp>
      <p:sp>
        <p:nvSpPr>
          <p:cNvPr id="410" name="Google Shape;410;p35"/>
          <p:cNvSpPr txBox="1"/>
          <p:nvPr>
            <p:ph idx="1" type="body"/>
          </p:nvPr>
        </p:nvSpPr>
        <p:spPr>
          <a:xfrm>
            <a:off x="1303800" y="731400"/>
            <a:ext cx="7030500" cy="7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92929"/>
                </a:solidFill>
                <a:highlight>
                  <a:srgbClr val="FFFFFF"/>
                </a:highlight>
                <a:latin typeface="Georgia"/>
                <a:ea typeface="Georgia"/>
                <a:cs typeface="Georgia"/>
                <a:sym typeface="Georgia"/>
              </a:rPr>
              <a:t>In Red-Black Trees after inserting an element two types of actions are used to assure balancing and bring back violated properties:</a:t>
            </a:r>
            <a:endParaRPr/>
          </a:p>
        </p:txBody>
      </p:sp>
      <p:pic>
        <p:nvPicPr>
          <p:cNvPr id="411" name="Google Shape;411;p35"/>
          <p:cNvPicPr preferRelativeResize="0"/>
          <p:nvPr/>
        </p:nvPicPr>
        <p:blipFill>
          <a:blip r:embed="rId3">
            <a:alphaModFix/>
          </a:blip>
          <a:stretch>
            <a:fillRect/>
          </a:stretch>
        </p:blipFill>
        <p:spPr>
          <a:xfrm>
            <a:off x="1400500" y="1561650"/>
            <a:ext cx="6804301" cy="328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36"/>
          <p:cNvPicPr preferRelativeResize="0"/>
          <p:nvPr/>
        </p:nvPicPr>
        <p:blipFill rotWithShape="1">
          <a:blip r:embed="rId3">
            <a:alphaModFix/>
          </a:blip>
          <a:srcRect b="0" l="19789" r="31143" t="0"/>
          <a:stretch/>
        </p:blipFill>
        <p:spPr>
          <a:xfrm>
            <a:off x="4474225" y="309850"/>
            <a:ext cx="4486625" cy="2667000"/>
          </a:xfrm>
          <a:prstGeom prst="rect">
            <a:avLst/>
          </a:prstGeom>
          <a:noFill/>
          <a:ln>
            <a:noFill/>
          </a:ln>
        </p:spPr>
      </p:pic>
      <p:sp>
        <p:nvSpPr>
          <p:cNvPr id="417" name="Google Shape;417;p36"/>
          <p:cNvSpPr txBox="1"/>
          <p:nvPr/>
        </p:nvSpPr>
        <p:spPr>
          <a:xfrm>
            <a:off x="371825" y="247875"/>
            <a:ext cx="44865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rPr>
              <a:t>We inserted a node X, which violated Red-Black Tree properties. Time for recover. We have four possible scenarios:</a:t>
            </a:r>
            <a:endParaRPr/>
          </a:p>
        </p:txBody>
      </p:sp>
      <p:sp>
        <p:nvSpPr>
          <p:cNvPr id="418" name="Google Shape;418;p36"/>
          <p:cNvSpPr txBox="1"/>
          <p:nvPr/>
        </p:nvSpPr>
        <p:spPr>
          <a:xfrm>
            <a:off x="185900" y="1549250"/>
            <a:ext cx="4125900" cy="132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Inserted element X is a root</a:t>
            </a:r>
            <a:endParaRPr sz="1600"/>
          </a:p>
        </p:txBody>
      </p:sp>
      <p:pic>
        <p:nvPicPr>
          <p:cNvPr id="419" name="Google Shape;419;p36"/>
          <p:cNvPicPr preferRelativeResize="0"/>
          <p:nvPr/>
        </p:nvPicPr>
        <p:blipFill rotWithShape="1">
          <a:blip r:embed="rId4">
            <a:alphaModFix/>
          </a:blip>
          <a:srcRect b="0" l="21962" r="36021" t="0"/>
          <a:stretch/>
        </p:blipFill>
        <p:spPr>
          <a:xfrm>
            <a:off x="235500" y="2008675"/>
            <a:ext cx="3842124" cy="952500"/>
          </a:xfrm>
          <a:prstGeom prst="rect">
            <a:avLst/>
          </a:prstGeom>
          <a:noFill/>
          <a:ln>
            <a:noFill/>
          </a:ln>
        </p:spPr>
      </p:pic>
      <p:sp>
        <p:nvSpPr>
          <p:cNvPr id="420" name="Google Shape;420;p36"/>
          <p:cNvSpPr txBox="1"/>
          <p:nvPr/>
        </p:nvSpPr>
        <p:spPr>
          <a:xfrm>
            <a:off x="272675" y="3011725"/>
            <a:ext cx="4399800" cy="19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2.     </a:t>
            </a:r>
            <a:r>
              <a:rPr lang="en" sz="1600"/>
              <a:t>X’s uncle is red </a:t>
            </a:r>
            <a:endParaRPr sz="1600"/>
          </a:p>
        </p:txBody>
      </p:sp>
      <p:pic>
        <p:nvPicPr>
          <p:cNvPr id="421" name="Google Shape;421;p36"/>
          <p:cNvPicPr preferRelativeResize="0"/>
          <p:nvPr/>
        </p:nvPicPr>
        <p:blipFill>
          <a:blip r:embed="rId5">
            <a:alphaModFix/>
          </a:blip>
          <a:stretch>
            <a:fillRect/>
          </a:stretch>
        </p:blipFill>
        <p:spPr>
          <a:xfrm>
            <a:off x="2590325" y="3011725"/>
            <a:ext cx="4622950" cy="203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7"/>
          <p:cNvSpPr txBox="1"/>
          <p:nvPr/>
        </p:nvSpPr>
        <p:spPr>
          <a:xfrm>
            <a:off x="409000" y="173525"/>
            <a:ext cx="29745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3.  </a:t>
            </a:r>
            <a:r>
              <a:rPr lang="en" sz="1600">
                <a:solidFill>
                  <a:srgbClr val="292929"/>
                </a:solidFill>
                <a:highlight>
                  <a:srgbClr val="FFFFFF"/>
                </a:highlight>
              </a:rPr>
              <a:t>X’s uncle is black (triangle)</a:t>
            </a:r>
            <a:endParaRPr/>
          </a:p>
        </p:txBody>
      </p:sp>
      <p:pic>
        <p:nvPicPr>
          <p:cNvPr id="427" name="Google Shape;427;p37"/>
          <p:cNvPicPr preferRelativeResize="0"/>
          <p:nvPr/>
        </p:nvPicPr>
        <p:blipFill rotWithShape="1">
          <a:blip r:embed="rId3">
            <a:alphaModFix/>
          </a:blip>
          <a:srcRect b="0" l="4463" r="13035" t="0"/>
          <a:stretch/>
        </p:blipFill>
        <p:spPr>
          <a:xfrm>
            <a:off x="2986950" y="582525"/>
            <a:ext cx="5317025" cy="1921050"/>
          </a:xfrm>
          <a:prstGeom prst="rect">
            <a:avLst/>
          </a:prstGeom>
          <a:noFill/>
          <a:ln>
            <a:noFill/>
          </a:ln>
        </p:spPr>
      </p:pic>
      <p:sp>
        <p:nvSpPr>
          <p:cNvPr id="428" name="Google Shape;428;p37"/>
          <p:cNvSpPr txBox="1"/>
          <p:nvPr/>
        </p:nvSpPr>
        <p:spPr>
          <a:xfrm>
            <a:off x="409000" y="2491200"/>
            <a:ext cx="28878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4.  </a:t>
            </a:r>
            <a:r>
              <a:rPr lang="en" sz="1600">
                <a:solidFill>
                  <a:srgbClr val="292929"/>
                </a:solidFill>
                <a:highlight>
                  <a:srgbClr val="FFFFFF"/>
                </a:highlight>
              </a:rPr>
              <a:t>X’s uncle is black (line)</a:t>
            </a:r>
            <a:endParaRPr/>
          </a:p>
        </p:txBody>
      </p:sp>
      <p:pic>
        <p:nvPicPr>
          <p:cNvPr id="429" name="Google Shape;429;p37"/>
          <p:cNvPicPr preferRelativeResize="0"/>
          <p:nvPr/>
        </p:nvPicPr>
        <p:blipFill>
          <a:blip r:embed="rId4">
            <a:alphaModFix/>
          </a:blip>
          <a:stretch>
            <a:fillRect/>
          </a:stretch>
        </p:blipFill>
        <p:spPr>
          <a:xfrm>
            <a:off x="1064500" y="2912575"/>
            <a:ext cx="7585126" cy="2131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descr="Examples" id="434" name="Google Shape;434;p38"/>
          <p:cNvPicPr preferRelativeResize="0"/>
          <p:nvPr/>
        </p:nvPicPr>
        <p:blipFill>
          <a:blip r:embed="rId3">
            <a:alphaModFix/>
          </a:blip>
          <a:stretch>
            <a:fillRect/>
          </a:stretch>
        </p:blipFill>
        <p:spPr>
          <a:xfrm>
            <a:off x="892350" y="532950"/>
            <a:ext cx="7349649" cy="425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9"/>
          <p:cNvSpPr txBox="1"/>
          <p:nvPr/>
        </p:nvSpPr>
        <p:spPr>
          <a:xfrm>
            <a:off x="260275" y="210700"/>
            <a:ext cx="8700600" cy="46725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4500"/>
              </a:spcBef>
              <a:spcAft>
                <a:spcPts val="0"/>
              </a:spcAft>
              <a:buNone/>
            </a:pPr>
            <a:r>
              <a:rPr b="1" lang="en" sz="2550">
                <a:solidFill>
                  <a:srgbClr val="292929"/>
                </a:solidFill>
                <a:highlight>
                  <a:srgbClr val="FFFFFF"/>
                </a:highlight>
              </a:rPr>
              <a:t>Real world applications of Red-Black Trees</a:t>
            </a:r>
            <a:endParaRPr b="1" sz="2550">
              <a:solidFill>
                <a:srgbClr val="292929"/>
              </a:solidFill>
              <a:highlight>
                <a:srgbClr val="FFFFFF"/>
              </a:highlight>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They are used in map, multimap, multiset from C++ STL and java.util.TreeMap , java.util.TreeSet from Java. Besides they are use in K-mean clustering algorithm for reducing time complexity.</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 MySQL uses Red-Black Trees for indexes on tables. That makes some significant usages</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0"/>
          <p:cNvSpPr txBox="1"/>
          <p:nvPr>
            <p:ph type="title"/>
          </p:nvPr>
        </p:nvSpPr>
        <p:spPr>
          <a:xfrm>
            <a:off x="2157250" y="1702400"/>
            <a:ext cx="4464600" cy="19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u="sng"/>
              <a:t>Real Life Implementation of Tree</a:t>
            </a:r>
            <a:endParaRPr sz="3900"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 Booking in IRCTC</a:t>
            </a:r>
            <a:endParaRPr/>
          </a:p>
        </p:txBody>
      </p:sp>
      <p:sp>
        <p:nvSpPr>
          <p:cNvPr id="450" name="Google Shape;450;p41"/>
          <p:cNvSpPr txBox="1"/>
          <p:nvPr>
            <p:ph idx="1" type="body"/>
          </p:nvPr>
        </p:nvSpPr>
        <p:spPr>
          <a:xfrm>
            <a:off x="1303800" y="19138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-&gt;IRCTC uses AVL tree for seat booking.</a:t>
            </a:r>
            <a:endParaRPr/>
          </a:p>
          <a:p>
            <a:pPr indent="0" lvl="0" marL="0" rtl="0" algn="l">
              <a:spcBef>
                <a:spcPts val="1600"/>
              </a:spcBef>
              <a:spcAft>
                <a:spcPts val="1600"/>
              </a:spcAft>
              <a:buNone/>
            </a:pPr>
            <a:r>
              <a:rPr lang="en"/>
              <a:t>-&gt;benefit of using Avl tree is that we can book seats efficiently and use available resources more efficiently.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15"/>
          <p:cNvPicPr preferRelativeResize="0"/>
          <p:nvPr/>
        </p:nvPicPr>
        <p:blipFill>
          <a:blip r:embed="rId3">
            <a:alphaModFix/>
          </a:blip>
          <a:stretch>
            <a:fillRect/>
          </a:stretch>
        </p:blipFill>
        <p:spPr>
          <a:xfrm>
            <a:off x="636175" y="392750"/>
            <a:ext cx="7840425" cy="4381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7" name="Google Shape;457;p42"/>
          <p:cNvPicPr preferRelativeResize="0"/>
          <p:nvPr/>
        </p:nvPicPr>
        <p:blipFill>
          <a:blip r:embed="rId3">
            <a:alphaModFix/>
          </a:blip>
          <a:stretch>
            <a:fillRect/>
          </a:stretch>
        </p:blipFill>
        <p:spPr>
          <a:xfrm>
            <a:off x="92867" y="52237"/>
            <a:ext cx="8958257" cy="5039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Google Shape;462;p4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4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 in Operating System</a:t>
            </a:r>
            <a:endParaRPr/>
          </a:p>
        </p:txBody>
      </p:sp>
      <p:sp>
        <p:nvSpPr>
          <p:cNvPr id="473" name="Google Shape;473;p4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-&gt; It is  example of Tree but not AVL tree.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Google Shape;478;p46"/>
          <p:cNvPicPr preferRelativeResize="0"/>
          <p:nvPr/>
        </p:nvPicPr>
        <p:blipFill>
          <a:blip r:embed="rId3">
            <a:alphaModFix/>
          </a:blip>
          <a:stretch>
            <a:fillRect/>
          </a:stretch>
        </p:blipFill>
        <p:spPr>
          <a:xfrm>
            <a:off x="1693225" y="207825"/>
            <a:ext cx="6948084"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47"/>
          <p:cNvPicPr preferRelativeResize="0"/>
          <p:nvPr/>
        </p:nvPicPr>
        <p:blipFill>
          <a:blip r:embed="rId3">
            <a:alphaModFix/>
          </a:blip>
          <a:stretch>
            <a:fillRect/>
          </a:stretch>
        </p:blipFill>
        <p:spPr>
          <a:xfrm>
            <a:off x="727225" y="266700"/>
            <a:ext cx="7692476" cy="4610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Why AVL TREES ??</a:t>
            </a:r>
            <a:endParaRPr u="sng"/>
          </a:p>
        </p:txBody>
      </p:sp>
      <p:sp>
        <p:nvSpPr>
          <p:cNvPr id="296" name="Google Shape;296;p16"/>
          <p:cNvSpPr txBox="1"/>
          <p:nvPr>
            <p:ph idx="1" type="body"/>
          </p:nvPr>
        </p:nvSpPr>
        <p:spPr>
          <a:xfrm>
            <a:off x="1303800" y="1530700"/>
            <a:ext cx="7030500" cy="307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0000"/>
                </a:solidFill>
                <a:highlight>
                  <a:srgbClr val="FFFFFF"/>
                </a:highlight>
                <a:latin typeface="Arial"/>
                <a:ea typeface="Arial"/>
                <a:cs typeface="Arial"/>
                <a:sym typeface="Arial"/>
              </a:rPr>
              <a:t>Most of the BST operations (e.g., search, max, min, insert, delete.. etc) take O(h) time where h is the height of the BST. The cost of these operations may become O(n) for a skewed Binary tree. If we make sure that height of the tree remains O(Logn) after every insertion and deletion, then we can guarantee an upper bound of O(Logn) for all these operations. The height of an AVL tree is always O(Logn) where n is the number of nodes in the tree .</a:t>
            </a:r>
            <a:endParaRPr sz="2000">
              <a:solidFill>
                <a:srgbClr val="000000"/>
              </a:solidFill>
              <a:highlight>
                <a:srgbClr val="FFFFFF"/>
              </a:highlight>
              <a:latin typeface="Arial"/>
              <a:ea typeface="Arial"/>
              <a:cs typeface="Arial"/>
              <a:sym typeface="Arial"/>
            </a:endParaRPr>
          </a:p>
          <a:p>
            <a:pPr indent="0" lvl="0" marL="0" rtl="0" algn="just">
              <a:spcBef>
                <a:spcPts val="0"/>
              </a:spcBef>
              <a:spcAft>
                <a:spcPts val="160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Balanced Binary Search Trees</a:t>
            </a:r>
            <a:endParaRPr sz="3000" u="sng"/>
          </a:p>
        </p:txBody>
      </p:sp>
      <p:sp>
        <p:nvSpPr>
          <p:cNvPr id="302" name="Google Shape;302;p17"/>
          <p:cNvSpPr txBox="1"/>
          <p:nvPr>
            <p:ph idx="1" type="body"/>
          </p:nvPr>
        </p:nvSpPr>
        <p:spPr>
          <a:xfrm>
            <a:off x="1303800" y="1723050"/>
            <a:ext cx="7030500" cy="29952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If the height of a binary tree is always O(log n), we can guarantee O(log n) performance for each search tree operation</a:t>
            </a:r>
            <a:endParaRPr sz="20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•Trees with a </a:t>
            </a:r>
            <a:r>
              <a:rPr lang="en" sz="2000">
                <a:solidFill>
                  <a:srgbClr val="FF3300"/>
                </a:solidFill>
                <a:latin typeface="Arial"/>
                <a:ea typeface="Arial"/>
                <a:cs typeface="Arial"/>
                <a:sym typeface="Arial"/>
              </a:rPr>
              <a:t>worst-case height of O(log n)</a:t>
            </a:r>
            <a:r>
              <a:rPr lang="en" sz="2000">
                <a:solidFill>
                  <a:srgbClr val="000000"/>
                </a:solidFill>
                <a:latin typeface="Arial"/>
                <a:ea typeface="Arial"/>
                <a:cs typeface="Arial"/>
                <a:sym typeface="Arial"/>
              </a:rPr>
              <a:t> are called </a:t>
            </a:r>
            <a:r>
              <a:rPr b="1" lang="en" sz="2000">
                <a:solidFill>
                  <a:srgbClr val="0000FF"/>
                </a:solidFill>
                <a:latin typeface="Arial"/>
                <a:ea typeface="Arial"/>
                <a:cs typeface="Arial"/>
                <a:sym typeface="Arial"/>
              </a:rPr>
              <a:t>balanced trees</a:t>
            </a:r>
            <a:endParaRPr b="1" sz="2000">
              <a:solidFill>
                <a:srgbClr val="0000FF"/>
              </a:solidFill>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•An example of a balanced tree is </a:t>
            </a:r>
            <a:r>
              <a:rPr b="1" lang="en" sz="2000">
                <a:solidFill>
                  <a:srgbClr val="0000FF"/>
                </a:solidFill>
                <a:latin typeface="Arial"/>
                <a:ea typeface="Arial"/>
                <a:cs typeface="Arial"/>
                <a:sym typeface="Arial"/>
              </a:rPr>
              <a:t>AVL</a:t>
            </a:r>
            <a:r>
              <a:rPr lang="en" sz="2000">
                <a:solidFill>
                  <a:srgbClr val="000000"/>
                </a:solidFill>
                <a:latin typeface="Arial"/>
                <a:ea typeface="Arial"/>
                <a:cs typeface="Arial"/>
                <a:sym typeface="Arial"/>
              </a:rPr>
              <a:t> (</a:t>
            </a:r>
            <a:r>
              <a:rPr b="1" lang="en" sz="2000">
                <a:solidFill>
                  <a:srgbClr val="0000FF"/>
                </a:solidFill>
                <a:latin typeface="Arial"/>
                <a:ea typeface="Arial"/>
                <a:cs typeface="Arial"/>
                <a:sym typeface="Arial"/>
              </a:rPr>
              <a:t>A</a:t>
            </a:r>
            <a:r>
              <a:rPr lang="en" sz="2000">
                <a:solidFill>
                  <a:srgbClr val="000000"/>
                </a:solidFill>
                <a:latin typeface="Arial"/>
                <a:ea typeface="Arial"/>
                <a:cs typeface="Arial"/>
                <a:sym typeface="Arial"/>
              </a:rPr>
              <a:t>delson-</a:t>
            </a:r>
            <a:r>
              <a:rPr b="1" lang="en" sz="2000">
                <a:solidFill>
                  <a:srgbClr val="0000FF"/>
                </a:solidFill>
                <a:latin typeface="Arial"/>
                <a:ea typeface="Arial"/>
                <a:cs typeface="Arial"/>
                <a:sym typeface="Arial"/>
              </a:rPr>
              <a:t>V</a:t>
            </a:r>
            <a:r>
              <a:rPr lang="en" sz="2000">
                <a:solidFill>
                  <a:srgbClr val="000000"/>
                </a:solidFill>
                <a:latin typeface="Arial"/>
                <a:ea typeface="Arial"/>
                <a:cs typeface="Arial"/>
                <a:sym typeface="Arial"/>
              </a:rPr>
              <a:t>elsky and </a:t>
            </a:r>
            <a:r>
              <a:rPr b="1" lang="en" sz="2000">
                <a:solidFill>
                  <a:srgbClr val="0000FF"/>
                </a:solidFill>
                <a:latin typeface="Arial"/>
                <a:ea typeface="Arial"/>
                <a:cs typeface="Arial"/>
                <a:sym typeface="Arial"/>
              </a:rPr>
              <a:t>L</a:t>
            </a:r>
            <a:r>
              <a:rPr lang="en" sz="2000">
                <a:solidFill>
                  <a:srgbClr val="000000"/>
                </a:solidFill>
                <a:latin typeface="Arial"/>
                <a:ea typeface="Arial"/>
                <a:cs typeface="Arial"/>
                <a:sym typeface="Arial"/>
              </a:rPr>
              <a:t>andis) tree</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06550"/>
            <a:ext cx="7030500" cy="7284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3000" u="sng">
                <a:solidFill>
                  <a:srgbClr val="000000"/>
                </a:solidFill>
                <a:latin typeface="Arial"/>
                <a:ea typeface="Arial"/>
                <a:cs typeface="Arial"/>
                <a:sym typeface="Arial"/>
              </a:rPr>
              <a:t>Definition</a:t>
            </a:r>
            <a:endParaRPr sz="3300"/>
          </a:p>
        </p:txBody>
      </p:sp>
      <p:sp>
        <p:nvSpPr>
          <p:cNvPr id="308" name="Google Shape;308;p18"/>
          <p:cNvSpPr txBox="1"/>
          <p:nvPr>
            <p:ph idx="1" type="body"/>
          </p:nvPr>
        </p:nvSpPr>
        <p:spPr>
          <a:xfrm>
            <a:off x="1303800" y="1701400"/>
            <a:ext cx="7286700" cy="29016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Binary tree.</a:t>
            </a:r>
            <a:endParaRPr sz="20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•If T is a nonempty binary tree with T</a:t>
            </a:r>
            <a:r>
              <a:rPr baseline="-25000" lang="en" sz="2000">
                <a:solidFill>
                  <a:srgbClr val="000000"/>
                </a:solidFill>
                <a:latin typeface="Arial"/>
                <a:ea typeface="Arial"/>
                <a:cs typeface="Arial"/>
                <a:sym typeface="Arial"/>
              </a:rPr>
              <a:t>L</a:t>
            </a:r>
            <a:r>
              <a:rPr lang="en" sz="2000">
                <a:solidFill>
                  <a:srgbClr val="000000"/>
                </a:solidFill>
                <a:latin typeface="Arial"/>
                <a:ea typeface="Arial"/>
                <a:cs typeface="Arial"/>
                <a:sym typeface="Arial"/>
              </a:rPr>
              <a:t> and T</a:t>
            </a:r>
            <a:r>
              <a:rPr baseline="-25000" lang="en" sz="2000">
                <a:solidFill>
                  <a:srgbClr val="000000"/>
                </a:solidFill>
                <a:latin typeface="Arial"/>
                <a:ea typeface="Arial"/>
                <a:cs typeface="Arial"/>
                <a:sym typeface="Arial"/>
              </a:rPr>
              <a:t>R</a:t>
            </a:r>
            <a:r>
              <a:rPr lang="en" sz="2000">
                <a:solidFill>
                  <a:srgbClr val="000000"/>
                </a:solidFill>
                <a:latin typeface="Arial"/>
                <a:ea typeface="Arial"/>
                <a:cs typeface="Arial"/>
                <a:sym typeface="Arial"/>
              </a:rPr>
              <a:t> as its left and right subtrees, then T is an AVL tree iff</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1.</a:t>
            </a:r>
            <a:r>
              <a:rPr lang="en" sz="2000">
                <a:solidFill>
                  <a:srgbClr val="0000FF"/>
                </a:solidFill>
                <a:latin typeface="Arial"/>
                <a:ea typeface="Arial"/>
                <a:cs typeface="Arial"/>
                <a:sym typeface="Arial"/>
              </a:rPr>
              <a:t>T</a:t>
            </a:r>
            <a:r>
              <a:rPr baseline="-25000" lang="en" sz="2000">
                <a:solidFill>
                  <a:srgbClr val="0000FF"/>
                </a:solidFill>
                <a:latin typeface="Arial"/>
                <a:ea typeface="Arial"/>
                <a:cs typeface="Arial"/>
                <a:sym typeface="Arial"/>
              </a:rPr>
              <a:t>L</a:t>
            </a:r>
            <a:r>
              <a:rPr lang="en" sz="2000">
                <a:solidFill>
                  <a:srgbClr val="0000FF"/>
                </a:solidFill>
                <a:latin typeface="Arial"/>
                <a:ea typeface="Arial"/>
                <a:cs typeface="Arial"/>
                <a:sym typeface="Arial"/>
              </a:rPr>
              <a:t> and T</a:t>
            </a:r>
            <a:r>
              <a:rPr baseline="-25000" lang="en" sz="2000">
                <a:solidFill>
                  <a:srgbClr val="0000FF"/>
                </a:solidFill>
                <a:latin typeface="Arial"/>
                <a:ea typeface="Arial"/>
                <a:cs typeface="Arial"/>
                <a:sym typeface="Arial"/>
              </a:rPr>
              <a:t>R </a:t>
            </a:r>
            <a:r>
              <a:rPr lang="en" sz="2000">
                <a:solidFill>
                  <a:srgbClr val="0000FF"/>
                </a:solidFill>
                <a:latin typeface="Arial"/>
                <a:ea typeface="Arial"/>
                <a:cs typeface="Arial"/>
                <a:sym typeface="Arial"/>
              </a:rPr>
              <a:t>are AVL trees</a:t>
            </a:r>
            <a:r>
              <a:rPr lang="en" sz="2000">
                <a:solidFill>
                  <a:srgbClr val="000000"/>
                </a:solidFill>
                <a:latin typeface="Arial"/>
                <a:ea typeface="Arial"/>
                <a:cs typeface="Arial"/>
                <a:sym typeface="Arial"/>
              </a:rPr>
              <a:t>, and</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2.</a:t>
            </a:r>
            <a:r>
              <a:rPr b="1" lang="en" sz="2000">
                <a:solidFill>
                  <a:srgbClr val="0000FF"/>
                </a:solidFill>
                <a:latin typeface="Arial"/>
                <a:ea typeface="Arial"/>
                <a:cs typeface="Arial"/>
                <a:sym typeface="Arial"/>
              </a:rPr>
              <a:t>|h</a:t>
            </a:r>
            <a:r>
              <a:rPr b="1" baseline="-25000" lang="en" sz="2000">
                <a:solidFill>
                  <a:srgbClr val="0000FF"/>
                </a:solidFill>
                <a:latin typeface="Arial"/>
                <a:ea typeface="Arial"/>
                <a:cs typeface="Arial"/>
                <a:sym typeface="Arial"/>
              </a:rPr>
              <a:t>L</a:t>
            </a:r>
            <a:r>
              <a:rPr b="1" lang="en" sz="2000">
                <a:solidFill>
                  <a:srgbClr val="0000FF"/>
                </a:solidFill>
                <a:latin typeface="Arial"/>
                <a:ea typeface="Arial"/>
                <a:cs typeface="Arial"/>
                <a:sym typeface="Arial"/>
              </a:rPr>
              <a:t> – h</a:t>
            </a:r>
            <a:r>
              <a:rPr b="1" baseline="-25000" lang="en" sz="2000">
                <a:solidFill>
                  <a:srgbClr val="0000FF"/>
                </a:solidFill>
                <a:latin typeface="Arial"/>
                <a:ea typeface="Arial"/>
                <a:cs typeface="Arial"/>
                <a:sym typeface="Arial"/>
              </a:rPr>
              <a:t>R</a:t>
            </a:r>
            <a:r>
              <a:rPr b="1" lang="en" sz="2000">
                <a:solidFill>
                  <a:srgbClr val="0000FF"/>
                </a:solidFill>
                <a:latin typeface="Arial"/>
                <a:ea typeface="Arial"/>
                <a:cs typeface="Arial"/>
                <a:sym typeface="Arial"/>
              </a:rPr>
              <a:t>| £ 1</a:t>
            </a:r>
            <a:r>
              <a:rPr lang="en" sz="2000">
                <a:solidFill>
                  <a:srgbClr val="0000FF"/>
                </a:solidFill>
                <a:latin typeface="Arial"/>
                <a:ea typeface="Arial"/>
                <a:cs typeface="Arial"/>
                <a:sym typeface="Arial"/>
              </a:rPr>
              <a:t> where h</a:t>
            </a:r>
            <a:r>
              <a:rPr baseline="-25000" lang="en" sz="2000">
                <a:solidFill>
                  <a:srgbClr val="0000FF"/>
                </a:solidFill>
                <a:latin typeface="Arial"/>
                <a:ea typeface="Arial"/>
                <a:cs typeface="Arial"/>
                <a:sym typeface="Arial"/>
              </a:rPr>
              <a:t>L </a:t>
            </a:r>
            <a:r>
              <a:rPr lang="en" sz="2000">
                <a:solidFill>
                  <a:srgbClr val="0000FF"/>
                </a:solidFill>
                <a:latin typeface="Arial"/>
                <a:ea typeface="Arial"/>
                <a:cs typeface="Arial"/>
                <a:sym typeface="Arial"/>
              </a:rPr>
              <a:t>and h</a:t>
            </a:r>
            <a:r>
              <a:rPr baseline="-25000" lang="en" sz="2000">
                <a:solidFill>
                  <a:srgbClr val="0000FF"/>
                </a:solidFill>
                <a:latin typeface="Arial"/>
                <a:ea typeface="Arial"/>
                <a:cs typeface="Arial"/>
                <a:sym typeface="Arial"/>
              </a:rPr>
              <a:t>R </a:t>
            </a:r>
            <a:r>
              <a:rPr lang="en" sz="2000">
                <a:solidFill>
                  <a:srgbClr val="0000FF"/>
                </a:solidFill>
                <a:latin typeface="Arial"/>
                <a:ea typeface="Arial"/>
                <a:cs typeface="Arial"/>
                <a:sym typeface="Arial"/>
              </a:rPr>
              <a:t>are the heights of T</a:t>
            </a:r>
            <a:r>
              <a:rPr baseline="-25000" lang="en" sz="2000">
                <a:solidFill>
                  <a:srgbClr val="0000FF"/>
                </a:solidFill>
                <a:latin typeface="Arial"/>
                <a:ea typeface="Arial"/>
                <a:cs typeface="Arial"/>
                <a:sym typeface="Arial"/>
              </a:rPr>
              <a:t>L</a:t>
            </a:r>
            <a:r>
              <a:rPr lang="en" sz="2000">
                <a:solidFill>
                  <a:srgbClr val="0000FF"/>
                </a:solidFill>
                <a:latin typeface="Arial"/>
                <a:ea typeface="Arial"/>
                <a:cs typeface="Arial"/>
                <a:sym typeface="Arial"/>
              </a:rPr>
              <a:t> and T</a:t>
            </a:r>
            <a:r>
              <a:rPr baseline="-25000" lang="en" sz="2000">
                <a:solidFill>
                  <a:srgbClr val="0000FF"/>
                </a:solidFill>
                <a:latin typeface="Arial"/>
                <a:ea typeface="Arial"/>
                <a:cs typeface="Arial"/>
                <a:sym typeface="Arial"/>
              </a:rPr>
              <a:t>R</a:t>
            </a:r>
            <a:r>
              <a:rPr lang="en" sz="2000">
                <a:solidFill>
                  <a:srgbClr val="0000FF"/>
                </a:solidFill>
                <a:latin typeface="Arial"/>
                <a:ea typeface="Arial"/>
                <a:cs typeface="Arial"/>
                <a:sym typeface="Arial"/>
              </a:rPr>
              <a:t>, respectively</a:t>
            </a:r>
            <a:endParaRPr sz="2000">
              <a:solidFill>
                <a:srgbClr val="0000FF"/>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269675" y="302700"/>
            <a:ext cx="70305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Properties of AVL Tree</a:t>
            </a:r>
            <a:endParaRPr sz="3000" u="sng"/>
          </a:p>
        </p:txBody>
      </p:sp>
      <p:sp>
        <p:nvSpPr>
          <p:cNvPr id="314" name="Google Shape;314;p19"/>
          <p:cNvSpPr txBox="1"/>
          <p:nvPr>
            <p:ph idx="1" type="body"/>
          </p:nvPr>
        </p:nvSpPr>
        <p:spPr>
          <a:xfrm>
            <a:off x="886525" y="1189300"/>
            <a:ext cx="7965600" cy="38346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1.The height of an AVL tree with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nodes is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2.For every value of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&gt;= 0, there exists an AVL tree</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3.An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-node AVL search tree can be searched in O(height) =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time</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4.A new node can be inserted into an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-node AVL search tree so that the result is an </a:t>
            </a:r>
            <a:r>
              <a:rPr i="1" lang="en" sz="1900">
                <a:solidFill>
                  <a:srgbClr val="000000"/>
                </a:solidFill>
                <a:latin typeface="Arial"/>
                <a:ea typeface="Arial"/>
                <a:cs typeface="Arial"/>
                <a:sym typeface="Arial"/>
              </a:rPr>
              <a:t>n+1</a:t>
            </a:r>
            <a:r>
              <a:rPr lang="en" sz="1900">
                <a:solidFill>
                  <a:srgbClr val="000000"/>
                </a:solidFill>
                <a:latin typeface="Arial"/>
                <a:ea typeface="Arial"/>
                <a:cs typeface="Arial"/>
                <a:sym typeface="Arial"/>
              </a:rPr>
              <a:t> node AVL tree and insertion can be done in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time</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5.A node can be deleted from an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-node AVL search tree, </a:t>
            </a:r>
            <a:r>
              <a:rPr i="1" lang="en" sz="1900">
                <a:solidFill>
                  <a:srgbClr val="000000"/>
                </a:solidFill>
                <a:latin typeface="Arial"/>
                <a:ea typeface="Arial"/>
                <a:cs typeface="Arial"/>
                <a:sym typeface="Arial"/>
              </a:rPr>
              <a:t>n&gt;0</a:t>
            </a:r>
            <a:r>
              <a:rPr lang="en" sz="1900">
                <a:solidFill>
                  <a:srgbClr val="000000"/>
                </a:solidFill>
                <a:latin typeface="Arial"/>
                <a:ea typeface="Arial"/>
                <a:cs typeface="Arial"/>
                <a:sym typeface="Arial"/>
              </a:rPr>
              <a:t>, so that the result is an </a:t>
            </a:r>
            <a:r>
              <a:rPr i="1" lang="en" sz="1900">
                <a:solidFill>
                  <a:srgbClr val="000000"/>
                </a:solidFill>
                <a:latin typeface="Arial"/>
                <a:ea typeface="Arial"/>
                <a:cs typeface="Arial"/>
                <a:sym typeface="Arial"/>
              </a:rPr>
              <a:t>n-1</a:t>
            </a:r>
            <a:r>
              <a:rPr lang="en" sz="1900">
                <a:solidFill>
                  <a:srgbClr val="000000"/>
                </a:solidFill>
                <a:latin typeface="Arial"/>
                <a:ea typeface="Arial"/>
                <a:cs typeface="Arial"/>
                <a:sym typeface="Arial"/>
              </a:rPr>
              <a:t> node AVL tree and deletion can be done in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time</a:t>
            </a:r>
            <a:endParaRPr sz="1900">
              <a:solidFill>
                <a:srgbClr val="000000"/>
              </a:solidFill>
              <a:latin typeface="Arial"/>
              <a:ea typeface="Arial"/>
              <a:cs typeface="Arial"/>
              <a:sym typeface="Arial"/>
            </a:endParaRPr>
          </a:p>
          <a:p>
            <a:pPr indent="0" lvl="0" marL="0" rtl="0" algn="l">
              <a:spcBef>
                <a:spcPts val="0"/>
              </a:spcBef>
              <a:spcAft>
                <a:spcPts val="1600"/>
              </a:spcAft>
              <a:buNone/>
            </a:pPr>
            <a:r>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1303800" y="598575"/>
            <a:ext cx="7030500" cy="65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u="sng">
                <a:solidFill>
                  <a:srgbClr val="000000"/>
                </a:solidFill>
                <a:latin typeface="Arial"/>
                <a:ea typeface="Arial"/>
                <a:cs typeface="Arial"/>
                <a:sym typeface="Arial"/>
              </a:rPr>
              <a:t>Balance Factor</a:t>
            </a:r>
            <a:endParaRPr sz="3000" u="sng"/>
          </a:p>
        </p:txBody>
      </p:sp>
      <p:sp>
        <p:nvSpPr>
          <p:cNvPr id="320" name="Google Shape;320;p20"/>
          <p:cNvSpPr txBox="1"/>
          <p:nvPr>
            <p:ph idx="1" type="body"/>
          </p:nvPr>
        </p:nvSpPr>
        <p:spPr>
          <a:xfrm>
            <a:off x="1303800" y="1382750"/>
            <a:ext cx="7343400" cy="34821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•AVL trees are normally represented using the linked representation</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•To facilitate insertion and deletion, a </a:t>
            </a:r>
            <a:r>
              <a:rPr b="1" lang="en" sz="2000">
                <a:solidFill>
                  <a:srgbClr val="FF3300"/>
                </a:solidFill>
                <a:latin typeface="Arial"/>
                <a:ea typeface="Arial"/>
                <a:cs typeface="Arial"/>
                <a:sym typeface="Arial"/>
              </a:rPr>
              <a:t>balance factor (bf)</a:t>
            </a:r>
            <a:r>
              <a:rPr lang="en" sz="2000">
                <a:solidFill>
                  <a:srgbClr val="000000"/>
                </a:solidFill>
                <a:latin typeface="Arial"/>
                <a:ea typeface="Arial"/>
                <a:cs typeface="Arial"/>
                <a:sym typeface="Arial"/>
              </a:rPr>
              <a:t> is associated with each node</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•The </a:t>
            </a:r>
            <a:r>
              <a:rPr b="1" lang="en" sz="2000" u="sng">
                <a:solidFill>
                  <a:srgbClr val="000000"/>
                </a:solidFill>
                <a:latin typeface="Arial"/>
                <a:ea typeface="Arial"/>
                <a:cs typeface="Arial"/>
                <a:sym typeface="Arial"/>
              </a:rPr>
              <a:t>balance factor bf(x) </a:t>
            </a:r>
            <a:r>
              <a:rPr lang="en" sz="2000">
                <a:solidFill>
                  <a:srgbClr val="000000"/>
                </a:solidFill>
                <a:latin typeface="Arial"/>
                <a:ea typeface="Arial"/>
                <a:cs typeface="Arial"/>
                <a:sym typeface="Arial"/>
              </a:rPr>
              <a:t>of a node x is defined as</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  </a:t>
            </a:r>
            <a:r>
              <a:rPr lang="en" sz="2000">
                <a:solidFill>
                  <a:srgbClr val="0000FF"/>
                </a:solidFill>
                <a:latin typeface="Arial"/>
                <a:ea typeface="Arial"/>
                <a:cs typeface="Arial"/>
                <a:sym typeface="Arial"/>
              </a:rPr>
              <a:t>height(x-&gt;leftChild) – height(x-&gt;rightChild)</a:t>
            </a:r>
            <a:endParaRPr sz="2000">
              <a:solidFill>
                <a:srgbClr val="0000FF"/>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•Balance factor of each node in an AVL tree must be</a:t>
            </a:r>
            <a:endParaRPr sz="2000">
              <a:solidFill>
                <a:srgbClr val="000000"/>
              </a:solidFill>
              <a:latin typeface="Arial"/>
              <a:ea typeface="Arial"/>
              <a:cs typeface="Arial"/>
              <a:sym typeface="Arial"/>
            </a:endParaRPr>
          </a:p>
          <a:p>
            <a:pPr indent="0" lvl="0" marL="533400" rtl="0" algn="l">
              <a:lnSpc>
                <a:spcPct val="115000"/>
              </a:lnSpc>
              <a:spcBef>
                <a:spcPts val="600"/>
              </a:spcBef>
              <a:spcAft>
                <a:spcPts val="0"/>
              </a:spcAft>
              <a:buNone/>
            </a:pPr>
            <a:r>
              <a:rPr lang="en" sz="2000">
                <a:solidFill>
                  <a:srgbClr val="000000"/>
                </a:solidFill>
                <a:latin typeface="Arial"/>
                <a:ea typeface="Arial"/>
                <a:cs typeface="Arial"/>
                <a:sym typeface="Arial"/>
              </a:rPr>
              <a:t>                  	  </a:t>
            </a:r>
            <a:r>
              <a:rPr lang="en" sz="2000">
                <a:solidFill>
                  <a:srgbClr val="0000FF"/>
                </a:solidFill>
                <a:latin typeface="Arial"/>
                <a:ea typeface="Arial"/>
                <a:cs typeface="Arial"/>
                <a:sym typeface="Arial"/>
              </a:rPr>
              <a:t>–1, 0, or 1</a:t>
            </a:r>
            <a:endParaRPr sz="2000">
              <a:solidFill>
                <a:srgbClr val="0000FF"/>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21"/>
          <p:cNvPicPr preferRelativeResize="0"/>
          <p:nvPr/>
        </p:nvPicPr>
        <p:blipFill>
          <a:blip r:embed="rId3">
            <a:alphaModFix/>
          </a:blip>
          <a:stretch>
            <a:fillRect/>
          </a:stretch>
        </p:blipFill>
        <p:spPr>
          <a:xfrm>
            <a:off x="522375" y="461025"/>
            <a:ext cx="6099374" cy="4335550"/>
          </a:xfrm>
          <a:prstGeom prst="rect">
            <a:avLst/>
          </a:prstGeom>
          <a:noFill/>
          <a:ln>
            <a:noFill/>
          </a:ln>
        </p:spPr>
      </p:pic>
      <p:sp>
        <p:nvSpPr>
          <p:cNvPr id="326" name="Google Shape;326;p21"/>
          <p:cNvSpPr txBox="1"/>
          <p:nvPr/>
        </p:nvSpPr>
        <p:spPr>
          <a:xfrm>
            <a:off x="5768300" y="233450"/>
            <a:ext cx="2935800" cy="17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 non-empty BST is an AVL search tree iff, the balance factors of every node in the tree is either 0, 1 or -1. </a:t>
            </a:r>
            <a:endParaRPr sz="20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